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1" r:id="rId1"/>
  </p:sldMasterIdLst>
  <p:notesMasterIdLst>
    <p:notesMasterId r:id="rId5"/>
  </p:notesMasterIdLst>
  <p:sldIdLst>
    <p:sldId id="258" r:id="rId2"/>
    <p:sldId id="259" r:id="rId3"/>
    <p:sldId id="260" r:id="rId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Quattrocento Sans" panose="02010600030101010101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D88445-0210-4C61-B18C-87082FC19C58}">
  <a:tblStyle styleId="{94D88445-0210-4C61-B18C-87082FC19C58}" styleName="Table_0">
    <a:wholeTbl>
      <a:tcTxStyle b="off" i="off">
        <a:font>
          <a:latin typeface="Calibri"/>
          <a:ea typeface="Calibri"/>
          <a:cs typeface="Calibri"/>
        </a:font>
        <a:schemeClr val="lt1"/>
      </a:tcTxStyle>
      <a:tcStyle>
        <a:tcBdr>
          <a:left>
            <a:ln w="9525" cap="flat" cmpd="sng">
              <a:solidFill>
                <a:srgbClr val="C3D4EB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C3D4EB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C3D4EB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C3D4EB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>
          <a:left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</a:tcBdr>
      </a:tcStyle>
    </a:lastCol>
    <a:firstCol>
      <a:tcTxStyle b="on" i="off"/>
      <a:tcStyle>
        <a:tcBdr>
          <a:right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firstCol>
    <a:lastRow>
      <a:tcTxStyle b="on" i="off"/>
      <a:tcStyle>
        <a:tcBdr>
          <a:top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</a:tcBdr>
      </a:tcStyle>
    </a:seCell>
    <a:swCell>
      <a:tcTxStyle/>
      <a:tcStyle>
        <a:tcBdr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</a:tcBdr>
      </a:tcStyle>
    </a:swCell>
    <a:firstRow>
      <a:tcTxStyle b="on" i="off"/>
      <a:tcStyle>
        <a:tcBdr>
          <a:bottom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</a:tcBdr>
      </a:tcStyle>
    </a:neCell>
    <a:nwCell>
      <a:tcTxStyle/>
      <a:tcStyle>
        <a:tcBdr/>
      </a:tcStyle>
    </a:nwCell>
  </a:tblStyle>
  <a:tblStyle styleId="{1FA9741D-A082-4C9B-854E-6C9CD21C81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6"/>
  </p:normalViewPr>
  <p:slideViewPr>
    <p:cSldViewPr snapToGrid="0">
      <p:cViewPr varScale="1">
        <p:scale>
          <a:sx n="89" d="100"/>
          <a:sy n="89" d="100"/>
        </p:scale>
        <p:origin x="846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25fe4eb67_9_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g525fe4eb67_9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25fe4eb67_9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525fe4eb67_9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25fe4eb67_9_1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525fe4eb67_9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1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61079B8-0F62-4277-9B41-56EFF4676F44}"/>
              </a:ext>
            </a:extLst>
          </p:cNvPr>
          <p:cNvSpPr/>
          <p:nvPr/>
        </p:nvSpPr>
        <p:spPr>
          <a:xfrm>
            <a:off x="410842" y="3421491"/>
            <a:ext cx="3078600" cy="14307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Google Shape;215;p27"/>
          <p:cNvSpPr/>
          <p:nvPr/>
        </p:nvSpPr>
        <p:spPr>
          <a:xfrm>
            <a:off x="3540616" y="980602"/>
            <a:ext cx="5475642" cy="3537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54000" marR="0" lvl="0" indent="-247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➢"/>
            </a:pPr>
            <a:r>
              <a:rPr lang="en-US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2016, AQUMON incubated from the </a:t>
            </a:r>
            <a:r>
              <a:rPr lang="en-US" sz="16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Hong Kong University of Science and Technology</a:t>
            </a:r>
            <a:r>
              <a:rPr lang="en-US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 become a leading startup company in the financial technology industry in Asia.</a:t>
            </a:r>
          </a:p>
          <a:p>
            <a:pPr marL="254000" marR="0" lvl="0" indent="-247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➢"/>
            </a:pPr>
            <a:endParaRPr sz="16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marR="0" lvl="0" indent="-247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➢"/>
            </a:pPr>
            <a:r>
              <a:rPr lang="en-US" altLang="zh-CN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AQUMON is committed to providing transparent, stable, and low-cost financial services to more </a:t>
            </a:r>
            <a:r>
              <a:rPr lang="en-US" altLang="zh-CN" sz="16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institutions and retail customers </a:t>
            </a:r>
            <a:r>
              <a:rPr lang="en-US" altLang="zh-CN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through the </a:t>
            </a:r>
            <a:r>
              <a:rPr lang="en-US" altLang="zh-CN" sz="16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combination of finance, algorithms and technology</a:t>
            </a:r>
            <a:r>
              <a:rPr lang="en-US" altLang="zh-CN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pPr marL="254000" marR="0" lvl="0" indent="-247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➢"/>
            </a:pPr>
            <a:endParaRPr sz="16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0" marR="0" lvl="0" indent="-247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➢"/>
            </a:pPr>
            <a:r>
              <a:rPr lang="en-US" altLang="zh-CN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AQUMON</a:t>
            </a:r>
            <a:r>
              <a:rPr lang="en-US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holds the </a:t>
            </a:r>
            <a:r>
              <a:rPr lang="en-US" sz="16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Hong Kong Securities Regulatory Commission No. 1 </a:t>
            </a:r>
            <a:r>
              <a:rPr lang="en-US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(securities trading), </a:t>
            </a:r>
            <a:r>
              <a:rPr lang="en-US" sz="16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No. 4 </a:t>
            </a:r>
            <a:r>
              <a:rPr lang="en-US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(advising on securities), </a:t>
            </a:r>
            <a:r>
              <a:rPr lang="en-US" sz="16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No. 9</a:t>
            </a:r>
            <a:r>
              <a:rPr lang="en-US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(asset management) licenses and the U.S. Securities Regulatory Commission Registered Investment Adviser (</a:t>
            </a:r>
            <a:r>
              <a:rPr lang="en-US" sz="16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RIA</a:t>
            </a:r>
            <a:r>
              <a:rPr lang="en-US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</a:t>
            </a:r>
            <a:r>
              <a:rPr lang="en-US" sz="16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license</a:t>
            </a:r>
            <a:r>
              <a:rPr lang="en-US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</p:txBody>
      </p:sp>
      <p:grpSp>
        <p:nvGrpSpPr>
          <p:cNvPr id="218" name="Google Shape;218;p27" descr="This image is an abstract decorative shape. "/>
          <p:cNvGrpSpPr/>
          <p:nvPr/>
        </p:nvGrpSpPr>
        <p:grpSpPr>
          <a:xfrm rot="5177918">
            <a:off x="7071493" y="2855822"/>
            <a:ext cx="3495721" cy="4361463"/>
            <a:chOff x="2950671" y="-4116586"/>
            <a:chExt cx="12607263" cy="14624733"/>
          </a:xfrm>
        </p:grpSpPr>
        <p:sp>
          <p:nvSpPr>
            <p:cNvPr id="219" name="Google Shape;219;p27"/>
            <p:cNvSpPr/>
            <p:nvPr/>
          </p:nvSpPr>
          <p:spPr>
            <a:xfrm rot="9420272">
              <a:off x="4855954" y="-2246934"/>
              <a:ext cx="8673603" cy="11518528"/>
            </a:xfrm>
            <a:custGeom>
              <a:avLst/>
              <a:gdLst/>
              <a:ahLst/>
              <a:cxnLst/>
              <a:rect l="l" t="t" r="r" b="b"/>
              <a:pathLst>
                <a:path w="2492" h="3315" extrusionOk="0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rgbClr val="80DEDE"/>
                </a:gs>
                <a:gs pos="53500">
                  <a:srgbClr val="85C1E7"/>
                </a:gs>
                <a:gs pos="100000">
                  <a:srgbClr val="878C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27"/>
            <p:cNvSpPr/>
            <p:nvPr/>
          </p:nvSpPr>
          <p:spPr>
            <a:xfrm rot="9420272">
              <a:off x="5048019" y="-2833465"/>
              <a:ext cx="8756898" cy="10755935"/>
            </a:xfrm>
            <a:custGeom>
              <a:avLst/>
              <a:gdLst/>
              <a:ahLst/>
              <a:cxnLst/>
              <a:rect l="l" t="t" r="r" b="b"/>
              <a:pathLst>
                <a:path w="2516" h="3095" extrusionOk="0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7CEFD8"/>
                </a:gs>
                <a:gs pos="51000">
                  <a:srgbClr val="6672E4"/>
                </a:gs>
                <a:gs pos="100000">
                  <a:srgbClr val="882BE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27"/>
            <p:cNvSpPr/>
            <p:nvPr/>
          </p:nvSpPr>
          <p:spPr>
            <a:xfrm rot="9420272">
              <a:off x="5218810" y="-1993837"/>
              <a:ext cx="7570430" cy="10122905"/>
            </a:xfrm>
            <a:custGeom>
              <a:avLst/>
              <a:gdLst/>
              <a:ahLst/>
              <a:cxnLst/>
              <a:rect l="l" t="t" r="r" b="b"/>
              <a:pathLst>
                <a:path w="2175" h="2913" extrusionOk="0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0">
                  <a:srgbClr val="882BE5"/>
                </a:gs>
                <a:gs pos="19000">
                  <a:srgbClr val="6672E4"/>
                </a:gs>
                <a:gs pos="100000">
                  <a:srgbClr val="7CEFD8"/>
                </a:gs>
              </a:gsLst>
              <a:lin ang="10200138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27"/>
          <p:cNvSpPr txBox="1"/>
          <p:nvPr/>
        </p:nvSpPr>
        <p:spPr>
          <a:xfrm>
            <a:off x="1775012" y="174735"/>
            <a:ext cx="4991548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AQUMON Background</a:t>
            </a:r>
            <a:endParaRPr sz="1100" dirty="0"/>
          </a:p>
        </p:txBody>
      </p:sp>
      <p:pic>
        <p:nvPicPr>
          <p:cNvPr id="223" name="Google Shape;223;p27"/>
          <p:cNvPicPr preferRelativeResize="0"/>
          <p:nvPr/>
        </p:nvPicPr>
        <p:blipFill>
          <a:blip r:embed="rId3"/>
          <a:srcRect/>
          <a:stretch/>
        </p:blipFill>
        <p:spPr>
          <a:xfrm>
            <a:off x="7097775" y="149587"/>
            <a:ext cx="1502900" cy="325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EB48BE9-AFB5-4ACE-8400-A0777FE8642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44484" y="758267"/>
            <a:ext cx="3078600" cy="238724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EC31E29-AE2B-4886-8B3A-725E77FE2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68" y="3641044"/>
            <a:ext cx="2158147" cy="690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232;p28">
            <a:extLst>
              <a:ext uri="{FF2B5EF4-FFF2-40B4-BE49-F238E27FC236}">
                <a16:creationId xmlns:a16="http://schemas.microsoft.com/office/drawing/2014/main" id="{80FD7E2E-08D6-4AEB-9EF4-2A6121A208D2}"/>
              </a:ext>
            </a:extLst>
          </p:cNvPr>
          <p:cNvSpPr/>
          <p:nvPr/>
        </p:nvSpPr>
        <p:spPr>
          <a:xfrm rot="4194636">
            <a:off x="7785536" y="3772683"/>
            <a:ext cx="1630278" cy="2371263"/>
          </a:xfrm>
          <a:custGeom>
            <a:avLst/>
            <a:gdLst/>
            <a:ahLst/>
            <a:cxnLst/>
            <a:rect l="l" t="t" r="r" b="b"/>
            <a:pathLst>
              <a:path w="2492" h="3315" extrusionOk="0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rgbClr val="80DEDE"/>
              </a:gs>
              <a:gs pos="53500">
                <a:srgbClr val="85C1E7"/>
              </a:gs>
              <a:gs pos="100000">
                <a:srgbClr val="878CFF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图片 13" descr="手机屏幕的截图&#10;&#10;描述已自动生成">
            <a:extLst>
              <a:ext uri="{FF2B5EF4-FFF2-40B4-BE49-F238E27FC236}">
                <a16:creationId xmlns:a16="http://schemas.microsoft.com/office/drawing/2014/main" id="{24EDF842-E9BB-40B6-98B2-F48E74D82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530" y="3678688"/>
            <a:ext cx="2725779" cy="1063323"/>
          </a:xfrm>
          <a:prstGeom prst="rect">
            <a:avLst/>
          </a:prstGeom>
        </p:spPr>
      </p:pic>
      <p:pic>
        <p:nvPicPr>
          <p:cNvPr id="17" name="图片 16" descr="文本&#10;&#10;描述已自动生成">
            <a:extLst>
              <a:ext uri="{FF2B5EF4-FFF2-40B4-BE49-F238E27FC236}">
                <a16:creationId xmlns:a16="http://schemas.microsoft.com/office/drawing/2014/main" id="{25C3E24A-21C8-47F6-8042-900A03598B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2530" y="2307260"/>
            <a:ext cx="2725779" cy="1063323"/>
          </a:xfrm>
          <a:prstGeom prst="rect">
            <a:avLst/>
          </a:prstGeom>
        </p:spPr>
      </p:pic>
      <p:pic>
        <p:nvPicPr>
          <p:cNvPr id="19" name="图片 18" descr="街道上立着指示牌&#10;&#10;描述已自动生成">
            <a:extLst>
              <a:ext uri="{FF2B5EF4-FFF2-40B4-BE49-F238E27FC236}">
                <a16:creationId xmlns:a16="http://schemas.microsoft.com/office/drawing/2014/main" id="{453C29DB-06CC-41A2-A07E-A641769EC7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5177" y="1012920"/>
            <a:ext cx="2693413" cy="1057561"/>
          </a:xfrm>
          <a:prstGeom prst="rect">
            <a:avLst/>
          </a:prstGeom>
        </p:spPr>
      </p:pic>
      <p:pic>
        <p:nvPicPr>
          <p:cNvPr id="7" name="图片 6" descr="图形用户界面, 应用程序&#10;&#10;描述已自动生成">
            <a:extLst>
              <a:ext uri="{FF2B5EF4-FFF2-40B4-BE49-F238E27FC236}">
                <a16:creationId xmlns:a16="http://schemas.microsoft.com/office/drawing/2014/main" id="{FF078488-AEF5-42D0-8230-4D2699E104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399" y="3678688"/>
            <a:ext cx="1830421" cy="1279626"/>
          </a:xfrm>
          <a:prstGeom prst="rect">
            <a:avLst/>
          </a:prstGeom>
        </p:spPr>
      </p:pic>
      <p:pic>
        <p:nvPicPr>
          <p:cNvPr id="5" name="图片 4" descr="图形用户界面, 应用程序&#10;&#10;描述已自动生成">
            <a:extLst>
              <a:ext uri="{FF2B5EF4-FFF2-40B4-BE49-F238E27FC236}">
                <a16:creationId xmlns:a16="http://schemas.microsoft.com/office/drawing/2014/main" id="{D5D4CFE2-8770-48FC-801F-EE1405B28A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87442" y="2505363"/>
            <a:ext cx="1786412" cy="1346943"/>
          </a:xfrm>
          <a:prstGeom prst="rect">
            <a:avLst/>
          </a:prstGeom>
        </p:spPr>
      </p:pic>
      <p:grpSp>
        <p:nvGrpSpPr>
          <p:cNvPr id="231" name="Google Shape;231;p28" descr="This image is an abstract decorative shape. "/>
          <p:cNvGrpSpPr/>
          <p:nvPr/>
        </p:nvGrpSpPr>
        <p:grpSpPr>
          <a:xfrm rot="5684274">
            <a:off x="-636277" y="-2042537"/>
            <a:ext cx="3495330" cy="4361456"/>
            <a:chOff x="2950671" y="-4116586"/>
            <a:chExt cx="12607263" cy="14624733"/>
          </a:xfrm>
        </p:grpSpPr>
        <p:sp>
          <p:nvSpPr>
            <p:cNvPr id="232" name="Google Shape;232;p28"/>
            <p:cNvSpPr/>
            <p:nvPr/>
          </p:nvSpPr>
          <p:spPr>
            <a:xfrm rot="9420272">
              <a:off x="4855954" y="-2246934"/>
              <a:ext cx="8673603" cy="11518528"/>
            </a:xfrm>
            <a:custGeom>
              <a:avLst/>
              <a:gdLst/>
              <a:ahLst/>
              <a:cxnLst/>
              <a:rect l="l" t="t" r="r" b="b"/>
              <a:pathLst>
                <a:path w="2492" h="3315" extrusionOk="0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rgbClr val="80DEDE"/>
                </a:gs>
                <a:gs pos="53500">
                  <a:srgbClr val="85C1E7"/>
                </a:gs>
                <a:gs pos="100000">
                  <a:srgbClr val="878C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8"/>
            <p:cNvSpPr/>
            <p:nvPr/>
          </p:nvSpPr>
          <p:spPr>
            <a:xfrm rot="9420272">
              <a:off x="5048019" y="-2833465"/>
              <a:ext cx="8756898" cy="10755935"/>
            </a:xfrm>
            <a:custGeom>
              <a:avLst/>
              <a:gdLst/>
              <a:ahLst/>
              <a:cxnLst/>
              <a:rect l="l" t="t" r="r" b="b"/>
              <a:pathLst>
                <a:path w="2516" h="3095" extrusionOk="0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7CEFD8"/>
                </a:gs>
                <a:gs pos="51000">
                  <a:srgbClr val="6672E4"/>
                </a:gs>
                <a:gs pos="100000">
                  <a:srgbClr val="882BE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8"/>
            <p:cNvSpPr/>
            <p:nvPr/>
          </p:nvSpPr>
          <p:spPr>
            <a:xfrm rot="9420272">
              <a:off x="5218810" y="-1993837"/>
              <a:ext cx="7570430" cy="10122905"/>
            </a:xfrm>
            <a:custGeom>
              <a:avLst/>
              <a:gdLst/>
              <a:ahLst/>
              <a:cxnLst/>
              <a:rect l="l" t="t" r="r" b="b"/>
              <a:pathLst>
                <a:path w="2175" h="2913" extrusionOk="0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0">
                  <a:srgbClr val="882BE5"/>
                </a:gs>
                <a:gs pos="19000">
                  <a:srgbClr val="6672E4"/>
                </a:gs>
                <a:gs pos="100000">
                  <a:srgbClr val="7CEFD8"/>
                </a:gs>
              </a:gsLst>
              <a:lin ang="10200138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8" name="Google Shape;228;p28"/>
          <p:cNvSpPr/>
          <p:nvPr/>
        </p:nvSpPr>
        <p:spPr>
          <a:xfrm>
            <a:off x="765186" y="316395"/>
            <a:ext cx="3806814" cy="518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founder's story</a:t>
            </a:r>
          </a:p>
        </p:txBody>
      </p:sp>
      <p:sp>
        <p:nvSpPr>
          <p:cNvPr id="230" name="Google Shape;230;p28"/>
          <p:cNvSpPr/>
          <p:nvPr/>
        </p:nvSpPr>
        <p:spPr>
          <a:xfrm>
            <a:off x="273184" y="707885"/>
            <a:ext cx="6119346" cy="4262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3">
              <a:lnSpc>
                <a:spcPct val="115000"/>
              </a:lnSpc>
              <a:buClr>
                <a:srgbClr val="1155CC"/>
              </a:buClr>
              <a:buSzPts val="1400"/>
            </a:pPr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         </a:t>
            </a:r>
          </a:p>
          <a:p>
            <a:pPr lvl="3">
              <a:lnSpc>
                <a:spcPct val="115000"/>
              </a:lnSpc>
              <a:buClr>
                <a:srgbClr val="1155CC"/>
              </a:buClr>
              <a:buSzPts val="1400"/>
            </a:pPr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        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On May 1, 2008, two months before the financial crisis, Kelvin landed in Hong Kong and began his career in investment banking derivatives sales. In July, </a:t>
            </a:r>
            <a:r>
              <a:rPr lang="en-US" altLang="zh-CN" dirty="0">
                <a:solidFill>
                  <a:schemeClr val="tx2">
                    <a:lumMod val="1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Kelvin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made a large order of 2 billion Hong Kong dollars with a major state-owned company. But a month later there was a financial crisis.</a:t>
            </a:r>
          </a:p>
          <a:p>
            <a:pPr lvl="1">
              <a:lnSpc>
                <a:spcPct val="115000"/>
              </a:lnSpc>
              <a:buClr>
                <a:srgbClr val="1155CC"/>
              </a:buClr>
              <a:buSzPts val="1400"/>
            </a:pPr>
            <a:r>
              <a:rPr lang="en-US" altLang="zh-CN" dirty="0"/>
              <a:t>         </a:t>
            </a:r>
            <a:r>
              <a:rPr lang="en-US" altLang="zh-C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he first entered the industry, he experienced the highest peak of the industry, and then hit the top and fell, and his Season 2 began.</a:t>
            </a:r>
          </a:p>
          <a:p>
            <a:pPr marL="215900" lvl="1" indent="-215900">
              <a:lnSpc>
                <a:spcPct val="115000"/>
              </a:lnSpc>
              <a:buClr>
                <a:srgbClr val="1155CC"/>
              </a:buClr>
              <a:buSzPts val="1400"/>
              <a:buFont typeface="Noto Sans Symbols"/>
              <a:buChar char="▪"/>
            </a:pPr>
            <a:endParaRPr lang="en-US" b="1" dirty="0">
              <a:solidFill>
                <a:srgbClr val="1155CC"/>
              </a:solidFill>
            </a:endParaRPr>
          </a:p>
          <a:p>
            <a:pPr marL="215900" lvl="1" indent="-215900" algn="ctr">
              <a:lnSpc>
                <a:spcPct val="115000"/>
              </a:lnSpc>
              <a:buClr>
                <a:srgbClr val="1155CC"/>
              </a:buClr>
              <a:buSzPts val="1400"/>
              <a:buFont typeface="Noto Sans Symbols"/>
              <a:buChar char="▪"/>
            </a:pP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Start a business!   </a:t>
            </a:r>
            <a:r>
              <a:rPr lang="en-US" altLang="zh-C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the </a:t>
            </a:r>
            <a:r>
              <a:rPr lang="en-US" altLang="zh-CN" sz="1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robo</a:t>
            </a:r>
            <a:r>
              <a:rPr lang="en-US" altLang="zh-C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-advisory field</a:t>
            </a:r>
          </a:p>
          <a:p>
            <a:pPr marL="215900" lvl="1" indent="-215900" algn="ctr">
              <a:lnSpc>
                <a:spcPct val="115000"/>
              </a:lnSpc>
              <a:buClr>
                <a:srgbClr val="1155CC"/>
              </a:buClr>
              <a:buSzPts val="1400"/>
              <a:buFont typeface="Noto Sans Symbols"/>
              <a:buChar char="▪"/>
            </a:pPr>
            <a:endParaRPr lang="en-US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Noto Sans Symbols"/>
              <a:buChar char="▪"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perform well,  you need</a:t>
            </a:r>
            <a:r>
              <a:rPr lang="en-US" altLang="zh-C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……</a:t>
            </a:r>
            <a:endParaRPr lang="en-US" altLang="zh-CN" dirty="0"/>
          </a:p>
          <a:p>
            <a:pPr lvl="1">
              <a:lnSpc>
                <a:spcPct val="115000"/>
              </a:lnSpc>
              <a:buClr>
                <a:srgbClr val="1155CC"/>
              </a:buClr>
              <a:buSzPts val="1400"/>
            </a:pP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a strong engineering framework, 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constantly iterative and updated algorithms; 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a strong R&amp;D team, preferably half of them are PhDs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a lot of experience accumulation and firm performance; 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more flexible and more engineering than the predecessors.</a:t>
            </a:r>
          </a:p>
        </p:txBody>
      </p:sp>
      <p:pic>
        <p:nvPicPr>
          <p:cNvPr id="9" name="Google Shape;223;p27">
            <a:extLst>
              <a:ext uri="{FF2B5EF4-FFF2-40B4-BE49-F238E27FC236}">
                <a16:creationId xmlns:a16="http://schemas.microsoft.com/office/drawing/2014/main" id="{7553A68C-6FEB-4BD7-833C-05293C2602D1}"/>
              </a:ext>
            </a:extLst>
          </p:cNvPr>
          <p:cNvPicPr preferRelativeResize="0"/>
          <p:nvPr/>
        </p:nvPicPr>
        <p:blipFill>
          <a:blip r:embed="rId8"/>
          <a:srcRect/>
          <a:stretch/>
        </p:blipFill>
        <p:spPr>
          <a:xfrm>
            <a:off x="7097775" y="149587"/>
            <a:ext cx="1502900" cy="325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231;p28" descr="This image is an abstract decorative shape. ">
            <a:extLst>
              <a:ext uri="{FF2B5EF4-FFF2-40B4-BE49-F238E27FC236}">
                <a16:creationId xmlns:a16="http://schemas.microsoft.com/office/drawing/2014/main" id="{3FD833FE-9AE8-466F-A9B7-BD296B8854EB}"/>
              </a:ext>
            </a:extLst>
          </p:cNvPr>
          <p:cNvGrpSpPr/>
          <p:nvPr/>
        </p:nvGrpSpPr>
        <p:grpSpPr>
          <a:xfrm rot="5684274">
            <a:off x="1828985" y="-3053093"/>
            <a:ext cx="5297840" cy="11299054"/>
            <a:chOff x="5048019" y="-32249824"/>
            <a:chExt cx="21694681" cy="40378892"/>
          </a:xfrm>
        </p:grpSpPr>
        <p:sp>
          <p:nvSpPr>
            <p:cNvPr id="44" name="Google Shape;232;p28">
              <a:extLst>
                <a:ext uri="{FF2B5EF4-FFF2-40B4-BE49-F238E27FC236}">
                  <a16:creationId xmlns:a16="http://schemas.microsoft.com/office/drawing/2014/main" id="{01A0A789-9BC3-417B-B963-9B395101C6D7}"/>
                </a:ext>
              </a:extLst>
            </p:cNvPr>
            <p:cNvSpPr/>
            <p:nvPr/>
          </p:nvSpPr>
          <p:spPr>
            <a:xfrm rot="20110362">
              <a:off x="20066703" y="-32249824"/>
              <a:ext cx="6675997" cy="8474070"/>
            </a:xfrm>
            <a:custGeom>
              <a:avLst/>
              <a:gdLst/>
              <a:ahLst/>
              <a:cxnLst/>
              <a:rect l="l" t="t" r="r" b="b"/>
              <a:pathLst>
                <a:path w="2492" h="3315" extrusionOk="0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rgbClr val="80DEDE"/>
                </a:gs>
                <a:gs pos="53500">
                  <a:srgbClr val="85C1E7"/>
                </a:gs>
                <a:gs pos="100000">
                  <a:srgbClr val="878C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233;p28">
              <a:extLst>
                <a:ext uri="{FF2B5EF4-FFF2-40B4-BE49-F238E27FC236}">
                  <a16:creationId xmlns:a16="http://schemas.microsoft.com/office/drawing/2014/main" id="{8825DDBF-4C44-4A23-AEDA-ED1ACB1CA142}"/>
                </a:ext>
              </a:extLst>
            </p:cNvPr>
            <p:cNvSpPr/>
            <p:nvPr/>
          </p:nvSpPr>
          <p:spPr>
            <a:xfrm rot="9420272">
              <a:off x="5048019" y="-2833465"/>
              <a:ext cx="8756898" cy="10755935"/>
            </a:xfrm>
            <a:custGeom>
              <a:avLst/>
              <a:gdLst/>
              <a:ahLst/>
              <a:cxnLst/>
              <a:rect l="l" t="t" r="r" b="b"/>
              <a:pathLst>
                <a:path w="2516" h="3095" extrusionOk="0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7CEFD8"/>
                </a:gs>
                <a:gs pos="51000">
                  <a:srgbClr val="6672E4"/>
                </a:gs>
                <a:gs pos="100000">
                  <a:srgbClr val="882BE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34;p28">
              <a:extLst>
                <a:ext uri="{FF2B5EF4-FFF2-40B4-BE49-F238E27FC236}">
                  <a16:creationId xmlns:a16="http://schemas.microsoft.com/office/drawing/2014/main" id="{64ED463D-E4A9-472C-9AD4-F225D8649CC6}"/>
                </a:ext>
              </a:extLst>
            </p:cNvPr>
            <p:cNvSpPr/>
            <p:nvPr/>
          </p:nvSpPr>
          <p:spPr>
            <a:xfrm rot="9420272">
              <a:off x="5218810" y="-1993837"/>
              <a:ext cx="7570430" cy="10122905"/>
            </a:xfrm>
            <a:custGeom>
              <a:avLst/>
              <a:gdLst/>
              <a:ahLst/>
              <a:cxnLst/>
              <a:rect l="l" t="t" r="r" b="b"/>
              <a:pathLst>
                <a:path w="2175" h="2913" extrusionOk="0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0">
                  <a:srgbClr val="882BE5"/>
                </a:gs>
                <a:gs pos="19000">
                  <a:srgbClr val="6672E4"/>
                </a:gs>
                <a:gs pos="100000">
                  <a:srgbClr val="7CEFD8"/>
                </a:gs>
              </a:gsLst>
              <a:lin ang="10200138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231;p28" descr="This image is an abstract decorative shape. ">
            <a:extLst>
              <a:ext uri="{FF2B5EF4-FFF2-40B4-BE49-F238E27FC236}">
                <a16:creationId xmlns:a16="http://schemas.microsoft.com/office/drawing/2014/main" id="{2D4DB139-4F76-4B31-ACE7-D84E92BA8641}"/>
              </a:ext>
            </a:extLst>
          </p:cNvPr>
          <p:cNvGrpSpPr/>
          <p:nvPr/>
        </p:nvGrpSpPr>
        <p:grpSpPr>
          <a:xfrm rot="5684274">
            <a:off x="-1334367" y="-1570975"/>
            <a:ext cx="3078692" cy="4092377"/>
            <a:chOff x="2950671" y="-4116586"/>
            <a:chExt cx="12607263" cy="14624733"/>
          </a:xfrm>
        </p:grpSpPr>
        <p:sp>
          <p:nvSpPr>
            <p:cNvPr id="36" name="Google Shape;232;p28">
              <a:extLst>
                <a:ext uri="{FF2B5EF4-FFF2-40B4-BE49-F238E27FC236}">
                  <a16:creationId xmlns:a16="http://schemas.microsoft.com/office/drawing/2014/main" id="{86BE24B5-7DA4-4B97-8168-355AF0D8DF07}"/>
                </a:ext>
              </a:extLst>
            </p:cNvPr>
            <p:cNvSpPr/>
            <p:nvPr/>
          </p:nvSpPr>
          <p:spPr>
            <a:xfrm rot="9420272">
              <a:off x="4855954" y="-2246934"/>
              <a:ext cx="8673603" cy="11518528"/>
            </a:xfrm>
            <a:custGeom>
              <a:avLst/>
              <a:gdLst/>
              <a:ahLst/>
              <a:cxnLst/>
              <a:rect l="l" t="t" r="r" b="b"/>
              <a:pathLst>
                <a:path w="2492" h="3315" extrusionOk="0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rgbClr val="80DEDE"/>
                </a:gs>
                <a:gs pos="53500">
                  <a:srgbClr val="85C1E7"/>
                </a:gs>
                <a:gs pos="100000">
                  <a:srgbClr val="878CF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233;p28">
              <a:extLst>
                <a:ext uri="{FF2B5EF4-FFF2-40B4-BE49-F238E27FC236}">
                  <a16:creationId xmlns:a16="http://schemas.microsoft.com/office/drawing/2014/main" id="{69A46B4D-C0B5-43C3-84F3-79D02382B8D5}"/>
                </a:ext>
              </a:extLst>
            </p:cNvPr>
            <p:cNvSpPr/>
            <p:nvPr/>
          </p:nvSpPr>
          <p:spPr>
            <a:xfrm rot="9420272">
              <a:off x="5048019" y="-2833465"/>
              <a:ext cx="8756898" cy="10755935"/>
            </a:xfrm>
            <a:custGeom>
              <a:avLst/>
              <a:gdLst/>
              <a:ahLst/>
              <a:cxnLst/>
              <a:rect l="l" t="t" r="r" b="b"/>
              <a:pathLst>
                <a:path w="2516" h="3095" extrusionOk="0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7CEFD8"/>
                </a:gs>
                <a:gs pos="51000">
                  <a:srgbClr val="6672E4"/>
                </a:gs>
                <a:gs pos="100000">
                  <a:srgbClr val="882BE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234;p28">
              <a:extLst>
                <a:ext uri="{FF2B5EF4-FFF2-40B4-BE49-F238E27FC236}">
                  <a16:creationId xmlns:a16="http://schemas.microsoft.com/office/drawing/2014/main" id="{7F55E2D7-F8A5-463D-A5F3-ACC2C8BF87FD}"/>
                </a:ext>
              </a:extLst>
            </p:cNvPr>
            <p:cNvSpPr/>
            <p:nvPr/>
          </p:nvSpPr>
          <p:spPr>
            <a:xfrm rot="9420272">
              <a:off x="5218810" y="-1993837"/>
              <a:ext cx="7570430" cy="10122905"/>
            </a:xfrm>
            <a:custGeom>
              <a:avLst/>
              <a:gdLst/>
              <a:ahLst/>
              <a:cxnLst/>
              <a:rect l="l" t="t" r="r" b="b"/>
              <a:pathLst>
                <a:path w="2175" h="2913" extrusionOk="0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0">
                  <a:srgbClr val="882BE5"/>
                </a:gs>
                <a:gs pos="19000">
                  <a:srgbClr val="6672E4"/>
                </a:gs>
                <a:gs pos="100000">
                  <a:srgbClr val="7CEFD8"/>
                </a:gs>
              </a:gsLst>
              <a:lin ang="10200138" scaled="0"/>
            </a:gra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9" name="Google Shape;239;p29"/>
          <p:cNvSpPr/>
          <p:nvPr/>
        </p:nvSpPr>
        <p:spPr>
          <a:xfrm>
            <a:off x="401794" y="166772"/>
            <a:ext cx="7272900" cy="707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AQUMON’s funding history </a:t>
            </a:r>
            <a:endParaRPr sz="11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连接符: 肘形 5">
            <a:extLst>
              <a:ext uri="{FF2B5EF4-FFF2-40B4-BE49-F238E27FC236}">
                <a16:creationId xmlns:a16="http://schemas.microsoft.com/office/drawing/2014/main" id="{F2944DB9-32FC-4882-A393-FFF4AB443580}"/>
              </a:ext>
            </a:extLst>
          </p:cNvPr>
          <p:cNvCxnSpPr>
            <a:cxnSpLocks/>
          </p:cNvCxnSpPr>
          <p:nvPr/>
        </p:nvCxnSpPr>
        <p:spPr>
          <a:xfrm flipV="1">
            <a:off x="268890" y="3660527"/>
            <a:ext cx="1890177" cy="501802"/>
          </a:xfrm>
          <a:prstGeom prst="bentConnector3">
            <a:avLst>
              <a:gd name="adj1" fmla="val 5000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连接符: 肘形 8">
            <a:extLst>
              <a:ext uri="{FF2B5EF4-FFF2-40B4-BE49-F238E27FC236}">
                <a16:creationId xmlns:a16="http://schemas.microsoft.com/office/drawing/2014/main" id="{18E926A0-FB9F-423A-BC3A-31B334938AAD}"/>
              </a:ext>
            </a:extLst>
          </p:cNvPr>
          <p:cNvCxnSpPr>
            <a:cxnSpLocks/>
          </p:cNvCxnSpPr>
          <p:nvPr/>
        </p:nvCxnSpPr>
        <p:spPr>
          <a:xfrm flipV="1">
            <a:off x="1321374" y="2880556"/>
            <a:ext cx="2073027" cy="7805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C2715E3B-907C-40E3-AA7F-659BE0962E92}"/>
              </a:ext>
            </a:extLst>
          </p:cNvPr>
          <p:cNvCxnSpPr>
            <a:cxnSpLocks/>
          </p:cNvCxnSpPr>
          <p:nvPr/>
        </p:nvCxnSpPr>
        <p:spPr>
          <a:xfrm flipV="1">
            <a:off x="2425563" y="1963280"/>
            <a:ext cx="2375210" cy="9172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肘形 20">
            <a:extLst>
              <a:ext uri="{FF2B5EF4-FFF2-40B4-BE49-F238E27FC236}">
                <a16:creationId xmlns:a16="http://schemas.microsoft.com/office/drawing/2014/main" id="{2C2F9DDF-392A-4481-AC11-40A41E768522}"/>
              </a:ext>
            </a:extLst>
          </p:cNvPr>
          <p:cNvCxnSpPr>
            <a:cxnSpLocks/>
          </p:cNvCxnSpPr>
          <p:nvPr/>
        </p:nvCxnSpPr>
        <p:spPr>
          <a:xfrm flipV="1">
            <a:off x="3613168" y="1140441"/>
            <a:ext cx="2899144" cy="82283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859E035E-D530-4A41-BB4A-28DBA1C37A56}"/>
              </a:ext>
            </a:extLst>
          </p:cNvPr>
          <p:cNvSpPr txBox="1"/>
          <p:nvPr/>
        </p:nvSpPr>
        <p:spPr>
          <a:xfrm>
            <a:off x="1399651" y="3741144"/>
            <a:ext cx="18061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Alibaba Hong Kong </a:t>
            </a:r>
            <a:endParaRPr lang="en-US" altLang="zh-CN" dirty="0"/>
          </a:p>
          <a:p>
            <a:r>
              <a:rPr lang="zh-CN" altLang="en-US" dirty="0"/>
              <a:t>Entrepreneurs Fund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EFE4C58-0F20-43E5-A60B-CE5C0645D58E}"/>
              </a:ext>
            </a:extLst>
          </p:cNvPr>
          <p:cNvSpPr txBox="1"/>
          <p:nvPr/>
        </p:nvSpPr>
        <p:spPr>
          <a:xfrm>
            <a:off x="299238" y="3619864"/>
            <a:ext cx="11931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Angel</a:t>
            </a:r>
            <a:endParaRPr lang="en-US" altLang="zh-CN" dirty="0"/>
          </a:p>
          <a:p>
            <a:r>
              <a:rPr lang="zh-CN" altLang="en-US" dirty="0"/>
              <a:t> </a:t>
            </a:r>
            <a:r>
              <a:rPr lang="en-US" altLang="zh-CN" dirty="0"/>
              <a:t>round</a:t>
            </a:r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2D3A3CA-B27B-4094-9599-B08D371DD578}"/>
              </a:ext>
            </a:extLst>
          </p:cNvPr>
          <p:cNvSpPr txBox="1"/>
          <p:nvPr/>
        </p:nvSpPr>
        <p:spPr>
          <a:xfrm>
            <a:off x="1321374" y="3172725"/>
            <a:ext cx="102356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A round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09CFF783-4206-4B76-9133-A47FB9B62871}"/>
              </a:ext>
            </a:extLst>
          </p:cNvPr>
          <p:cNvSpPr txBox="1"/>
          <p:nvPr/>
        </p:nvSpPr>
        <p:spPr>
          <a:xfrm>
            <a:off x="2425563" y="2433067"/>
            <a:ext cx="102356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A</a:t>
            </a:r>
            <a:r>
              <a:rPr lang="en-US" altLang="zh-CN" b="1" dirty="0"/>
              <a:t>+ </a:t>
            </a:r>
            <a:r>
              <a:rPr lang="zh-CN" altLang="en-US" b="1" dirty="0"/>
              <a:t>round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9B117F3-B3AE-4A5E-A65F-D3BD89AE9F37}"/>
              </a:ext>
            </a:extLst>
          </p:cNvPr>
          <p:cNvSpPr txBox="1"/>
          <p:nvPr/>
        </p:nvSpPr>
        <p:spPr>
          <a:xfrm>
            <a:off x="3886331" y="1546588"/>
            <a:ext cx="12194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A</a:t>
            </a:r>
            <a:r>
              <a:rPr lang="en-US" altLang="zh-CN" b="1" dirty="0"/>
              <a:t>++</a:t>
            </a:r>
            <a:r>
              <a:rPr lang="zh-CN" altLang="en-US" b="1" dirty="0"/>
              <a:t> round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54217D7-B307-4F75-A0B7-7857B22A0D30}"/>
              </a:ext>
            </a:extLst>
          </p:cNvPr>
          <p:cNvSpPr txBox="1"/>
          <p:nvPr/>
        </p:nvSpPr>
        <p:spPr>
          <a:xfrm>
            <a:off x="2397026" y="2163995"/>
            <a:ext cx="11084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Open Sans"/>
              </a:rPr>
              <a:t>2018-09-06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6A01781-6DD8-4AA8-A607-8CE9F828AB0B}"/>
              </a:ext>
            </a:extLst>
          </p:cNvPr>
          <p:cNvSpPr txBox="1"/>
          <p:nvPr/>
        </p:nvSpPr>
        <p:spPr>
          <a:xfrm>
            <a:off x="3899657" y="1278324"/>
            <a:ext cx="12194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Open Sans"/>
              </a:rPr>
              <a:t>2018-09-10</a:t>
            </a:r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F96A3AA-6994-4A60-9C63-4FBCD7F843C0}"/>
              </a:ext>
            </a:extLst>
          </p:cNvPr>
          <p:cNvSpPr txBox="1"/>
          <p:nvPr/>
        </p:nvSpPr>
        <p:spPr>
          <a:xfrm>
            <a:off x="5156394" y="446197"/>
            <a:ext cx="12194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Open Sans"/>
              </a:rPr>
              <a:t>2020-05-07</a:t>
            </a:r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4168CAF-A54A-4DAE-A9D4-2B35D2AF73B0}"/>
              </a:ext>
            </a:extLst>
          </p:cNvPr>
          <p:cNvSpPr txBox="1"/>
          <p:nvPr/>
        </p:nvSpPr>
        <p:spPr>
          <a:xfrm>
            <a:off x="5105757" y="718288"/>
            <a:ext cx="12700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Pre B </a:t>
            </a:r>
            <a:r>
              <a:rPr lang="zh-CN" altLang="en-US" b="1" dirty="0"/>
              <a:t>round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8EB184A-34A0-41FA-835E-ACA44F0BBD17}"/>
              </a:ext>
            </a:extLst>
          </p:cNvPr>
          <p:cNvSpPr txBox="1"/>
          <p:nvPr/>
        </p:nvSpPr>
        <p:spPr>
          <a:xfrm>
            <a:off x="1236536" y="2912083"/>
            <a:ext cx="11084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Open Sans"/>
              </a:rPr>
              <a:t>2017-06-22</a:t>
            </a:r>
            <a:endParaRPr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9BF62937-CE2F-4F02-BA4A-472A61C7CE81}"/>
              </a:ext>
            </a:extLst>
          </p:cNvPr>
          <p:cNvSpPr txBox="1"/>
          <p:nvPr/>
        </p:nvSpPr>
        <p:spPr>
          <a:xfrm>
            <a:off x="2382534" y="3007512"/>
            <a:ext cx="18511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BOCI Investment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87F13EB-86F3-40FB-805A-C4D0D5731274}"/>
              </a:ext>
            </a:extLst>
          </p:cNvPr>
          <p:cNvSpPr txBox="1"/>
          <p:nvPr/>
        </p:nvSpPr>
        <p:spPr>
          <a:xfrm>
            <a:off x="5214238" y="1153626"/>
            <a:ext cx="35608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/>
              <a:t>Zheng He Capital, Lenovo Ventures, Alibaba,  Wing Lung Bank family, </a:t>
            </a:r>
          </a:p>
          <a:p>
            <a:r>
              <a:rPr lang="en-US" altLang="zh-CN"/>
              <a:t>Hong Kong government's Cyberport, etc.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70D4F034-6ABE-4D97-B358-41AE8B300AA8}"/>
              </a:ext>
            </a:extLst>
          </p:cNvPr>
          <p:cNvSpPr txBox="1"/>
          <p:nvPr/>
        </p:nvSpPr>
        <p:spPr>
          <a:xfrm>
            <a:off x="2397026" y="3350016"/>
            <a:ext cx="102356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Alibaba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0B0420C1-4323-40DD-8C07-2C7DC6AD35B7}"/>
              </a:ext>
            </a:extLst>
          </p:cNvPr>
          <p:cNvSpPr txBox="1"/>
          <p:nvPr/>
        </p:nvSpPr>
        <p:spPr>
          <a:xfrm>
            <a:off x="3716688" y="2094630"/>
            <a:ext cx="102356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Alibaba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1B84DE7E-124B-4CBB-9082-7A35BF29244A}"/>
              </a:ext>
            </a:extLst>
          </p:cNvPr>
          <p:cNvSpPr txBox="1"/>
          <p:nvPr/>
        </p:nvSpPr>
        <p:spPr>
          <a:xfrm>
            <a:off x="6426459" y="651964"/>
            <a:ext cx="17139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thirty million </a:t>
            </a:r>
            <a:r>
              <a:rPr lang="en-US" altLang="zh-CN" dirty="0"/>
              <a:t>dollars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8B8C4605-02DD-49D6-AD20-6585DB483EDC}"/>
              </a:ext>
            </a:extLst>
          </p:cNvPr>
          <p:cNvSpPr txBox="1"/>
          <p:nvPr/>
        </p:nvSpPr>
        <p:spPr>
          <a:xfrm>
            <a:off x="3723778" y="2416053"/>
            <a:ext cx="12882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L.P. Fund</a:t>
            </a:r>
          </a:p>
        </p:txBody>
      </p:sp>
      <p:sp>
        <p:nvSpPr>
          <p:cNvPr id="47" name="AutoShape 2" descr="our shareholders img">
            <a:extLst>
              <a:ext uri="{FF2B5EF4-FFF2-40B4-BE49-F238E27FC236}">
                <a16:creationId xmlns:a16="http://schemas.microsoft.com/office/drawing/2014/main" id="{121F1AFA-682D-4821-AA0A-FA22D66432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19986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2" name="图片 51" descr="文本&#10;&#10;描述已自动生成">
            <a:extLst>
              <a:ext uri="{FF2B5EF4-FFF2-40B4-BE49-F238E27FC236}">
                <a16:creationId xmlns:a16="http://schemas.microsoft.com/office/drawing/2014/main" id="{C2507862-EC06-4A7E-B78B-301F96CD2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36" y="4229970"/>
            <a:ext cx="2333951" cy="885949"/>
          </a:xfrm>
          <a:prstGeom prst="rect">
            <a:avLst/>
          </a:prstGeom>
        </p:spPr>
      </p:pic>
      <p:pic>
        <p:nvPicPr>
          <p:cNvPr id="61" name="Google Shape;223;p27">
            <a:extLst>
              <a:ext uri="{FF2B5EF4-FFF2-40B4-BE49-F238E27FC236}">
                <a16:creationId xmlns:a16="http://schemas.microsoft.com/office/drawing/2014/main" id="{9B577045-1308-4BCC-AB93-AA9C996C9C20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097775" y="149587"/>
            <a:ext cx="1502900" cy="325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图片 57" descr="图片包含 徽标&#10;&#10;描述已自动生成">
            <a:extLst>
              <a:ext uri="{FF2B5EF4-FFF2-40B4-BE49-F238E27FC236}">
                <a16:creationId xmlns:a16="http://schemas.microsoft.com/office/drawing/2014/main" id="{B9981C9C-6EEA-433D-8271-4BBC179C2A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4270" y="3557693"/>
            <a:ext cx="2400635" cy="857370"/>
          </a:xfrm>
          <a:prstGeom prst="rect">
            <a:avLst/>
          </a:prstGeom>
        </p:spPr>
      </p:pic>
      <p:pic>
        <p:nvPicPr>
          <p:cNvPr id="60" name="图片 59" descr="图片包含 QR 代码&#10;&#10;描述已自动生成">
            <a:extLst>
              <a:ext uri="{FF2B5EF4-FFF2-40B4-BE49-F238E27FC236}">
                <a16:creationId xmlns:a16="http://schemas.microsoft.com/office/drawing/2014/main" id="{43DD0406-8A1A-42B3-96F3-CB24671BBA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3203" y="1892290"/>
            <a:ext cx="866896" cy="885949"/>
          </a:xfrm>
          <a:prstGeom prst="rect">
            <a:avLst/>
          </a:prstGeom>
        </p:spPr>
      </p:pic>
      <p:pic>
        <p:nvPicPr>
          <p:cNvPr id="63" name="图片 62" descr="图形用户界面, 文本, 应用程序&#10;&#10;描述已自动生成">
            <a:extLst>
              <a:ext uri="{FF2B5EF4-FFF2-40B4-BE49-F238E27FC236}">
                <a16:creationId xmlns:a16="http://schemas.microsoft.com/office/drawing/2014/main" id="{CF6E8AC4-8AB1-4F65-9FCA-BEADB5C7DA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2735892"/>
            <a:ext cx="2762636" cy="809738"/>
          </a:xfrm>
          <a:prstGeom prst="rect">
            <a:avLst/>
          </a:prstGeom>
        </p:spPr>
      </p:pic>
      <p:pic>
        <p:nvPicPr>
          <p:cNvPr id="193" name="图片 192">
            <a:extLst>
              <a:ext uri="{FF2B5EF4-FFF2-40B4-BE49-F238E27FC236}">
                <a16:creationId xmlns:a16="http://schemas.microsoft.com/office/drawing/2014/main" id="{6287200F-E951-4570-9F2B-EF146F3F0A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79285" y="1870606"/>
            <a:ext cx="1790950" cy="819264"/>
          </a:xfrm>
          <a:prstGeom prst="rect">
            <a:avLst/>
          </a:prstGeom>
        </p:spPr>
      </p:pic>
      <p:pic>
        <p:nvPicPr>
          <p:cNvPr id="2052" name="Picture 4" descr="aqumon logo">
            <a:extLst>
              <a:ext uri="{FF2B5EF4-FFF2-40B4-BE49-F238E27FC236}">
                <a16:creationId xmlns:a16="http://schemas.microsoft.com/office/drawing/2014/main" id="{D0C7F161-31D1-498C-8292-977272569B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22" y="1401304"/>
            <a:ext cx="1390650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liangcaimao logo">
            <a:extLst>
              <a:ext uri="{FF2B5EF4-FFF2-40B4-BE49-F238E27FC236}">
                <a16:creationId xmlns:a16="http://schemas.microsoft.com/office/drawing/2014/main" id="{3BB54330-C02C-44EA-86F0-2B1C1B064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636" y="3462483"/>
            <a:ext cx="1279723" cy="126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 descr="图片包含 图标&#10;&#10;描述已自动生成">
            <a:extLst>
              <a:ext uri="{FF2B5EF4-FFF2-40B4-BE49-F238E27FC236}">
                <a16:creationId xmlns:a16="http://schemas.microsoft.com/office/drawing/2014/main" id="{378885BE-14C5-4258-8953-2479B55115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21374" y="723081"/>
            <a:ext cx="1590897" cy="4763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986</TotalTime>
  <Words>323</Words>
  <Application>Microsoft Office PowerPoint</Application>
  <PresentationFormat>全屏显示(16:9)</PresentationFormat>
  <Paragraphs>40</Paragraphs>
  <Slides>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9" baseType="lpstr">
      <vt:lpstr>Calibri</vt:lpstr>
      <vt:lpstr>Noto Sans Symbols</vt:lpstr>
      <vt:lpstr>Arial</vt:lpstr>
      <vt:lpstr>Open Sans</vt:lpstr>
      <vt:lpstr>Quattrocento Sans</vt:lpstr>
      <vt:lpstr>Office Theme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Yanfeng</dc:creator>
  <cp:lastModifiedBy>Xiaojing Tang (SME,220020009)</cp:lastModifiedBy>
  <cp:revision>24</cp:revision>
  <dcterms:modified xsi:type="dcterms:W3CDTF">2020-12-06T05:18:44Z</dcterms:modified>
</cp:coreProperties>
</file>